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7" r:id="rId3"/>
    <p:sldId id="337" r:id="rId4"/>
    <p:sldId id="262" r:id="rId5"/>
    <p:sldId id="328" r:id="rId6"/>
    <p:sldId id="335" r:id="rId7"/>
    <p:sldId id="332" r:id="rId8"/>
    <p:sldId id="334" r:id="rId9"/>
    <p:sldId id="263" r:id="rId10"/>
    <p:sldId id="338" r:id="rId11"/>
    <p:sldId id="264" r:id="rId12"/>
    <p:sldId id="339" r:id="rId13"/>
    <p:sldId id="329" r:id="rId14"/>
    <p:sldId id="336" r:id="rId15"/>
    <p:sldId id="327" r:id="rId16"/>
    <p:sldId id="269" r:id="rId17"/>
    <p:sldId id="324" r:id="rId18"/>
    <p:sldId id="341" r:id="rId19"/>
    <p:sldId id="342" r:id="rId20"/>
    <p:sldId id="331" r:id="rId21"/>
    <p:sldId id="325" r:id="rId22"/>
    <p:sldId id="340" r:id="rId23"/>
    <p:sldId id="344" r:id="rId24"/>
    <p:sldId id="343" r:id="rId25"/>
    <p:sldId id="348" r:id="rId26"/>
    <p:sldId id="346" r:id="rId27"/>
    <p:sldId id="32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55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34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new.sqe.gov.ua/wp-content/uploads/2021/04/Metodichni_rekomendacii_SQE_2020_ZDO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7699"/>
            <a:ext cx="1800200" cy="188602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7859" y="495309"/>
            <a:ext cx="548614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проведення: 29.03.2024 р.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проведення: 13.00</a:t>
            </a: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536" y="3183848"/>
            <a:ext cx="8208912" cy="2045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268760"/>
            <a:ext cx="6228104" cy="1537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0099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Arial Unicode MS"/>
                <a:cs typeface="Times New Roman" pitchFamily="18" charset="0"/>
              </a:rPr>
              <a:t>Заняття міської Школи 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Arial Unicode MS"/>
                <a:cs typeface="Times New Roman" pitchFamily="18" charset="0"/>
              </a:rPr>
              <a:t>вихователя-стажера «Дебют»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Arial Unicode MS"/>
                <a:cs typeface="Times New Roman" pitchFamily="18" charset="0"/>
              </a:rPr>
              <a:t>закладів дошкільної освіти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2000" b="1" dirty="0">
                <a:solidFill>
                  <a:srgbClr val="000099"/>
                </a:solidFill>
                <a:latin typeface="Bookman Old Style" panose="02050604050505020204" pitchFamily="18" charset="0"/>
                <a:ea typeface="Arial Unicode MS"/>
                <a:cs typeface="Times New Roman" pitchFamily="18" charset="0"/>
              </a:rPr>
              <a:t>Вінницької територіальної громади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42" y="3052362"/>
            <a:ext cx="812741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Як створити освітнє середовище яке мотивує, активізує та розвиває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1FAC9B-A9B3-431B-B75B-B827F370C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1" y="4932721"/>
            <a:ext cx="1953171" cy="2504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6E970D-E895-4B6D-AFE7-E0B8CBE2B8A0}"/>
              </a:ext>
            </a:extLst>
          </p:cNvPr>
          <p:cNvSpPr txBox="1"/>
          <p:nvPr/>
        </p:nvSpPr>
        <p:spPr>
          <a:xfrm>
            <a:off x="683568" y="6309320"/>
            <a:ext cx="69127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– консультант КУ «ЦПРПП ВМР» Лариса Бондарчук</a:t>
            </a:r>
          </a:p>
        </p:txBody>
      </p:sp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Осередок для музичного центру.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564633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952328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41997">
            <a:off x="2123869" y="3928266"/>
            <a:ext cx="199670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650571A-8028-3CA4-052B-5D11190B6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344816" cy="72230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Осередок для гри з піском та водою</a:t>
            </a:r>
          </a:p>
        </p:txBody>
      </p:sp>
      <p:pic>
        <p:nvPicPr>
          <p:cNvPr id="8" name="Рисунок 7" descr="E:\садик\мої документи\04.07\20180704_1004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садик\мої документи\фото фізкультурно-оздоровча робота\DSCN5417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67240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5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 на свіжому повітрі </a:t>
            </a:r>
            <a:br>
              <a:rPr lang="uk-UA" dirty="0"/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2659B6-78BB-43D8-B450-A07FE52A7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4032448" cy="3384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68204F-E2D0-4717-95E2-36B8A6CA79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708920"/>
            <a:ext cx="3888432" cy="3096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508518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Піратська вечірка </a:t>
            </a:r>
            <a:br>
              <a:rPr lang="uk-UA" dirty="0"/>
            </a:b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87727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Розфарбуємо тролейбус  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116632"/>
            <a:ext cx="8964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Осередок науки.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Дослідницько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природнича діяльність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668BE-83D7-E642-550F-704CC29CC68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636912"/>
            <a:ext cx="3331822" cy="267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B8652-7D8D-15E0-0B53-A89B77ED7EB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76872"/>
            <a:ext cx="3256141" cy="39381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1A7FD-3A47-6251-8E3A-6B86E0D7F3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92696"/>
            <a:ext cx="1290655" cy="14183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73325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Приготуємо гарбузовий сік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02128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94928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Перевіримо : справжній сир, чи сирний продукт  </a:t>
            </a:r>
          </a:p>
        </p:txBody>
      </p:sp>
      <p:pic>
        <p:nvPicPr>
          <p:cNvPr id="13" name="Рисунок 12" descr="E:\садик\мої документи\фото лабораторія\20180321_130730.jpg">
            <a:extLst>
              <a:ext uri="{FF2B5EF4-FFF2-40B4-BE49-F238E27FC236}">
                <a16:creationId xmlns:a16="http://schemas.microsoft.com/office/drawing/2014/main" id="{F11CB597-B615-5CDB-74A7-1B1B220D192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060848"/>
            <a:ext cx="1964378" cy="60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25583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80441-4FDB-E674-0D34-7E8FB9233E7A}"/>
              </a:ext>
            </a:extLst>
          </p:cNvPr>
          <p:cNvSpPr txBox="1"/>
          <p:nvPr/>
        </p:nvSpPr>
        <p:spPr>
          <a:xfrm>
            <a:off x="467543" y="363470"/>
            <a:ext cx="806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ЯКА КОРИСТЬ ДІТЯМ ВІД ОСЕРЕДКІВ ДІЯЛЬНОСТІ? 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садик\мої документи\17.07\20180717_09493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2439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E:\садик\20-21\фото\фото вода\IMG_75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149108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E:\садик\20-21\фото\21.01. льодяний конструктор\IMG_657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905250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70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AF53C-4200-44DC-A61D-81B44D199FA5}"/>
              </a:ext>
            </a:extLst>
          </p:cNvPr>
          <p:cNvSpPr txBox="1"/>
          <p:nvPr/>
        </p:nvSpPr>
        <p:spPr>
          <a:xfrm>
            <a:off x="368300" y="177897"/>
            <a:ext cx="8308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382CA-CA3E-9509-95B4-4C80B57CBE18}"/>
              </a:ext>
            </a:extLst>
          </p:cNvPr>
          <p:cNvSpPr txBox="1"/>
          <p:nvPr/>
        </p:nvSpPr>
        <p:spPr>
          <a:xfrm>
            <a:off x="665816" y="246573"/>
            <a:ext cx="82266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ОРГАНІЗАЦІЯ ОСВІТНЬОГО СЕРЕДОВИЩА З УРАХУВАННЯМ ВІКОВИХ ОСОБЛИВОСТЕЙ ДІТЕЙ</a:t>
            </a: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05273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Освітнє середовище для дітей віком 3 - 4 роки.</a:t>
            </a:r>
            <a:r>
              <a:rPr lang="uk-UA" dirty="0"/>
              <a:t>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Освітнє середовище для дітей цього віку містить кілька чітко позначених осередків діяльності, де можуть перебувати 3 - 4 дітей, які залучаються до різних видів діяльності, у тому числі гри з піском і водою, малювання пальцями, конструювання за допомогою великих блоків (кубів), танців під музику, слухання книжок, які читають дорослі. </a:t>
            </a:r>
          </a:p>
          <a:p>
            <a:pPr algn="ctr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E:\садик\2022-2023\альманах\IMG_16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53943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організованому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осередків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діяльності,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розвитку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AA2868-8C88-4D9D-86C5-64A5AE655B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2420888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садик\2022-2023\альманах\IMG_01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3238128" cy="19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садик\20-21\фото\Успенська клл. прегляд\IMG_667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0816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29322-0BFE-8706-E289-84DB5132A76C}"/>
              </a:ext>
            </a:extLst>
          </p:cNvPr>
          <p:cNvSpPr txBox="1"/>
          <p:nvPr/>
        </p:nvSpPr>
        <p:spPr>
          <a:xfrm>
            <a:off x="683568" y="548681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куточки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усамітнення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лежати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ковдри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подушки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м’які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іграшки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садик\2022-2023\альманах\IMG_018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2209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садик\19-20\фото 19-20\книжкова бібліотека\IMG_252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9572" y="2024844"/>
            <a:ext cx="4104457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садик\мої документи\2017 фізиий розвиток\20171020_0950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116633"/>
            <a:ext cx="8964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Місця, де розташоване обладнання для розвитку великої моторики.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E:\садик\19-20\семінар керівників\мої\IMG_16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241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251520" y="188640"/>
            <a:ext cx="8892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Безпечний ігровий майданчик на дворі.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E:\садик\мої документи\фото садок\20171117_0804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004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садик\мої документи\спорт майданчик 2018\20180622_1021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159250" cy="278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639F2"/>
                </a:solidFill>
                <a:latin typeface="Proba Pro"/>
                <a:hlinkClick r:id="rId2"/>
              </a:rPr>
              <a:t>Методичні рекомендації з питань формування внутрішньої системи забезпечення якості освіти у закладах дошкільної освіти</a:t>
            </a:r>
            <a:r>
              <a:rPr lang="uk-UA" dirty="0">
                <a:solidFill>
                  <a:srgbClr val="6D727C"/>
                </a:solidFill>
                <a:latin typeface="Proba Pro"/>
              </a:rPr>
              <a:t>, </a:t>
            </a:r>
            <a:r>
              <a:rPr lang="uk-UA" dirty="0">
                <a:latin typeface="Proba Pro"/>
              </a:rPr>
              <a:t>розроблені командою Державної служби якості освіти України та затверджені наказом Міністерства освіти і науки України від 30.11.2020 № 01-11/71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1484784"/>
            <a:ext cx="388843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змістовність та насиченість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7984" y="2276872"/>
            <a:ext cx="360040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гнучкість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068960"/>
            <a:ext cx="3312368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трансформованість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3717032"/>
            <a:ext cx="3384376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поліфункціональність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4437112"/>
            <a:ext cx="3240360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варіативність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5085184"/>
            <a:ext cx="2952328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</a:rPr>
              <a:t>доступність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8064" y="5733256"/>
            <a:ext cx="2952328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prstClr val="black"/>
                </a:solidFill>
                <a:latin typeface="Comic Sans MS" pitchFamily="66" charset="0"/>
              </a:rPr>
              <a:t>безпечність</a:t>
            </a:r>
            <a:endParaRPr lang="ru-RU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9" name="Рисунок 18" descr="E:\садик\20-21\НАШ ДНЗ НАЙКРАЩИЙ\фото КОНКУРС 2021\IMG_162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5283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C1D52D-1A2B-5075-5991-81D5C344B824}"/>
              </a:ext>
            </a:extLst>
          </p:cNvPr>
          <p:cNvSpPr txBox="1"/>
          <p:nvPr/>
        </p:nvSpPr>
        <p:spPr>
          <a:xfrm>
            <a:off x="179512" y="260648"/>
            <a:ext cx="878497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Освітнє середовище для дітей 5 - 6 років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/>
              <a:t>Саме цей вік дає можливості для розвитку ініціативності дітей: вони отримують найбільше переваг, коли можуть досліджувати і виконувати види діяльності за власним вибором. </a:t>
            </a:r>
            <a:r>
              <a:rPr lang="ru-RU" dirty="0"/>
              <a:t>Роль педагога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полегшувати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направляти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а не просто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.</a:t>
            </a:r>
            <a:r>
              <a:rPr lang="uk-UA" dirty="0"/>
              <a:t>   </a:t>
            </a:r>
            <a:r>
              <a:rPr lang="ru-RU" dirty="0"/>
              <a:t> </a:t>
            </a:r>
            <a:r>
              <a:rPr lang="ru-RU" dirty="0" err="1"/>
              <a:t>Освітнє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у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5—6-річного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спрямоване</a:t>
            </a:r>
            <a:r>
              <a:rPr lang="ru-RU" dirty="0"/>
              <a:t> на розвиток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.</a:t>
            </a:r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48654-CE61-4C40-BD21-3E769F659D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852936"/>
            <a:ext cx="4128459" cy="3096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602128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Гра-стратегія «Детективне </a:t>
            </a:r>
            <a:r>
              <a:rPr lang="uk-UA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агенство</a:t>
            </a:r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uk-UA" dirty="0"/>
          </a:p>
        </p:txBody>
      </p:sp>
      <p:pic>
        <p:nvPicPr>
          <p:cNvPr id="4098" name="Picture 2" descr="E:\садик\18-19\фото Чернолуцька Л.В. Червоний хрест\20190514_0948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708920"/>
            <a:ext cx="3936437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87727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Освітня ситуація </a:t>
            </a:r>
            <a:r>
              <a:rPr lang="uk-UA" dirty="0" err="1">
                <a:solidFill>
                  <a:srgbClr val="FF0000"/>
                </a:solidFill>
                <a:latin typeface="Comic Sans MS" panose="030F0702030302020204" pitchFamily="66" charset="0"/>
              </a:rPr>
              <a:t>“Вогонь</a:t>
            </a:r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 злий чи добрий»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47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954B82-54BE-EF21-764A-C55F2B6BB5E3}"/>
              </a:ext>
            </a:extLst>
          </p:cNvPr>
          <p:cNvSpPr txBox="1"/>
          <p:nvPr/>
        </p:nvSpPr>
        <p:spPr>
          <a:xfrm>
            <a:off x="323528" y="260648"/>
            <a:ext cx="84969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організованому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690038-439F-45DC-9E75-135F8B08F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36912"/>
            <a:ext cx="5124061" cy="38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7544" y="10527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Галасливі зони відокремлені від зон, які передбачають спокійні, тихі види діяльності;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Невисокі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меблі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килимове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осередками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діяльності;</a:t>
            </a:r>
          </a:p>
          <a:p>
            <a:pPr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Осередки пропонують різні види діяльності, які дитина може вибирати самостійно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організованому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низьких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позначені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малюнками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словами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Затишні місця (куточки усамітнення),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 яких є великі м’які подушки, крісла-гойдалки,  де діти можуть розслабитися або побути разом зі своїм другом;</a:t>
            </a:r>
            <a:r>
              <a:rPr lang="uk-UA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Безпечний, добре організований зовнішній простір, де розміщені матеріали і обладнання для різних видів діяльності 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малювання, роботи з деревом, гри з водою.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адаптованими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потребами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процесу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3FC947-7698-4F1D-AEBF-9435AF51A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581128"/>
            <a:ext cx="2843809" cy="21328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875C4-9D6E-4D99-99BC-0B5C0A55FF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617132"/>
            <a:ext cx="2780914" cy="20856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116633"/>
            <a:ext cx="89644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Дошка інформації для батьків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яка регулярно оновлюється. Це окремо організоване місце, де привабливо розміщуються цікаві статті з питань розвитку дітей, оголошення про заходи у дитячому садку.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дошці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демонструє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життя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садка.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E:\садик\мої документи\фото фізкультурно-оздоровча робота\20180402_0755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734571" cy="375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116633"/>
            <a:ext cx="896448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Традиційні осередки (зони, куточки), які облаштовують традиційно, це такі - ранній  та молодший дошкільний вік:</a:t>
            </a:r>
          </a:p>
          <a:p>
            <a:pPr lvl="0"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Ігровий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(сюжетні, театралізовані, настільно-друковані ігри);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Книжковий;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Художній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(образотворчий);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Будівельний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Природничий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Сенсорно-пізнавальний; 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Музичний;</a:t>
            </a:r>
          </a:p>
          <a:p>
            <a:pPr lvl="0"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Народознавчий;</a:t>
            </a:r>
          </a:p>
          <a:p>
            <a:pPr lvl="0" algn="ctr"/>
            <a:r>
              <a:rPr lang="uk-UA" sz="2400" i="1">
                <a:latin typeface="Times New Roman" pitchFamily="18" charset="0"/>
                <a:cs typeface="Times New Roman" pitchFamily="18" charset="0"/>
              </a:rPr>
              <a:t>Фізкультурний;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Куточок усамітнення</a:t>
            </a:r>
          </a:p>
          <a:p>
            <a:pPr lvl="0"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197100" cy="19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F2197-4D79-4CFC-83F3-E6789CA817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7986104" cy="4439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B36D1E-7836-43AE-8B95-D7F7EF5AF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21088"/>
            <a:ext cx="266418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397939B5-7FFC-4322-BAD3-348C9CD9ED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148258"/>
            <a:ext cx="2413308" cy="2326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095A0-DF37-4A0B-9FB5-ECA63E7A6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258"/>
            <a:ext cx="2160241" cy="28177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1C7E48-9FED-4CAE-A40F-74E219E8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861048"/>
            <a:ext cx="2664296" cy="2880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F85C05-24D6-4C36-9227-58AC596CA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203" y="260648"/>
            <a:ext cx="2247900" cy="2990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EFA975-46DF-46F6-909E-6169E6E79C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1" y="2911224"/>
            <a:ext cx="2212197" cy="16663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F65F07-5638-4E50-9983-7FEAF6B698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957" y="3333531"/>
            <a:ext cx="3268018" cy="3268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7AD24-D56F-4CEF-8EDF-F01B2907A5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438089"/>
            <a:ext cx="241330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9"/>
            <a:ext cx="8581582" cy="93610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FF6600"/>
                </a:solidFill>
              </a:rPr>
              <a:t> </a:t>
            </a: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r>
              <a:rPr lang="uk-UA" sz="1600" dirty="0"/>
              <a:t> </a:t>
            </a:r>
            <a:br>
              <a:rPr lang="uk-UA" sz="1600" dirty="0"/>
            </a:b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Використані джерела:</a:t>
            </a:r>
            <a:b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«Як створити внутрішню систему забезпечення якості освіти»: Порадник для директора закладу дошкільної освіти. Упорядники – Ніна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Омельяненко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Вікторія Третяк; Олена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Філоненко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Ганна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Мозирко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Юлія Карась.;</a:t>
            </a:r>
            <a:b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«Середовище, що належить дітям»: порадник для педагогів закладів дошкільної освіти. Упорядковано: Наталія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Софій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Юлія Найда. Схвалено ДНУ «Інститут модернізації змісту освіти» для використання у дошкільних навчальних закладах (протокол № 6 від 24 грудня 2019 року)</a:t>
            </a:r>
            <a:b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6BAA02-F248-43BB-B54C-101353AC86FD}"/>
              </a:ext>
            </a:extLst>
          </p:cNvPr>
          <p:cNvSpPr txBox="1">
            <a:spLocks/>
          </p:cNvSpPr>
          <p:nvPr/>
        </p:nvSpPr>
        <p:spPr>
          <a:xfrm>
            <a:off x="4716016" y="2924944"/>
            <a:ext cx="3108974" cy="120750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ДЯКУЮ ЗА УВАГУ!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Середовище має формувати особистість і впливати  на поведінку дитини та її розвиток  в усіх сферах - фізичний, когнітивний, соціально-емоційний</a:t>
            </a:r>
          </a:p>
        </p:txBody>
      </p:sp>
      <p:pic>
        <p:nvPicPr>
          <p:cNvPr id="10" name="Рисунок 9" descr="E:\садик\19-20\фото 19-20\досліди тижневик\IMG_E26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45638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садик\18-19\фото 14.06\20190614_0959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250776"/>
            <a:ext cx="8136904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t">
              <a:spcBef>
                <a:spcPct val="0"/>
              </a:spcBef>
              <a:spcAft>
                <a:spcPct val="0"/>
              </a:spcAft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ОСЕРЕДКИ ДІЯЛЬНОСТІ ТА ЇХ ОБЛАШТУВАННЯ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t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Кожен  з осередків містить  широкий вибір різноманітних іграшок і матеріалів, що дають змогу успішно працювати й навчатися дітям із різними рівнями розвитку і різними стилями навчання.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E:\садик\18-19\посібник 2019\Арктика\IMG-5d34d9e7ab92eb1e821936c20a20f6f5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852082" cy="274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FB0A2A-71D5-EB5C-048F-C142570264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916832"/>
            <a:ext cx="30606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садик\21-22\фото\Таня Олійник кол.перегляд\IMG_32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2403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9217B-EE0A-4A43-B47D-9B384ACCBC71}"/>
              </a:ext>
            </a:extLst>
          </p:cNvPr>
          <p:cNvSpPr txBox="1"/>
          <p:nvPr/>
        </p:nvSpPr>
        <p:spPr>
          <a:xfrm>
            <a:off x="460375" y="404664"/>
            <a:ext cx="85761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Осередок для занять мистецькою діяльністю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Заохочує дітей до розвитку власної творчості та задоволення від тактильних відчуттів і користування новими матеріалами. Пропоновані матеріали: фарби, папір, ножиці, фломастери, різнокольорова крейда, тканина, різна сировина для склеювання й ліплення, природні матеріали (дерево, листя, пісок).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садик\20-21\проект 1.20\фото\IMG_51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8164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садик\мої документи\ДНЗ 73 фото\IMG_77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0963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9217B-EE0A-4A43-B47D-9B384ACCBC71}"/>
              </a:ext>
            </a:extLst>
          </p:cNvPr>
          <p:cNvSpPr txBox="1"/>
          <p:nvPr/>
        </p:nvSpPr>
        <p:spPr>
          <a:xfrm>
            <a:off x="460375" y="404665"/>
            <a:ext cx="857612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Осередок для гри з великими блокам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Пропоновані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ігрової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кубики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упізнаваних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ферми, зоопарки).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багато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осередку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іграшкові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вантажні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людей,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літаки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клаптики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:\садик\19-20\семінар керівників\103CANON\IMG_01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35786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ои документы\Рабочий стол\додатки 1\Куточки фото\DSCN06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28083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8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D4B07-0F05-FFCF-49E5-C5976F295AD5}"/>
              </a:ext>
            </a:extLst>
          </p:cNvPr>
          <p:cNvSpPr txBox="1"/>
          <p:nvPr/>
        </p:nvSpPr>
        <p:spPr>
          <a:xfrm>
            <a:off x="368300" y="168276"/>
            <a:ext cx="85961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Осередок для сюжетно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рольової гри та драматизації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206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Заохочує дітей розігрувати те, що вони бачать у своєму житті, допомагає розуміти світ і приміряти на себе різні ролі.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4176464" cy="279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268760"/>
            <a:ext cx="2567056" cy="246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45827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17924"/>
            <a:ext cx="925252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97690-81C9-4EAF-1F34-549A7A2FB0CB}"/>
              </a:ext>
            </a:extLst>
          </p:cNvPr>
          <p:cNvSpPr txBox="1"/>
          <p:nvPr/>
        </p:nvSpPr>
        <p:spPr>
          <a:xfrm>
            <a:off x="395536" y="358074"/>
            <a:ext cx="842493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Осередок для розвитку грамотності</a:t>
            </a:r>
          </a:p>
          <a:p>
            <a:pPr algn="just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Пропоновані матеріали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книжки, журнали, папір, ножиці, олівці, фломастери, клей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 descr="E:\садик\19-20\фото 19-20\книжкова бібліотека\IMG_E247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33766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садик\19-20\фото 19-20\книжкова бібліотека\IMG_E248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2484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5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575" y="764704"/>
            <a:ext cx="775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612775" y="9087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05528E-8AEB-4754-B837-BEB7E00B06C3}"/>
              </a:ext>
            </a:extLst>
          </p:cNvPr>
          <p:cNvSpPr txBox="1"/>
          <p:nvPr/>
        </p:nvSpPr>
        <p:spPr>
          <a:xfrm>
            <a:off x="307976" y="352613"/>
            <a:ext cx="867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Осередок для математичних та маніпулятивних ігор.</a:t>
            </a: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7444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0021" y="2708920"/>
            <a:ext cx="418446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9592" y="90872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Допомагає розвивати інтелектуальні здібності, малу моторику і координацію очей та рук. Розвиває суспільні навички у спільній роботі, обговоренні та розв’язанні проблем.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2294</TotalTime>
  <Words>956</Words>
  <Application>Microsoft Office PowerPoint</Application>
  <PresentationFormat>Екран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9" baseType="lpstr">
      <vt:lpstr>Aharoni</vt:lpstr>
      <vt:lpstr>Arial</vt:lpstr>
      <vt:lpstr>Arial Unicode MS</vt:lpstr>
      <vt:lpstr>Bookman Old Style</vt:lpstr>
      <vt:lpstr>Calibri</vt:lpstr>
      <vt:lpstr>Comic Sans MS</vt:lpstr>
      <vt:lpstr>Proba Pro</vt:lpstr>
      <vt:lpstr>Times New Roman</vt:lpstr>
      <vt:lpstr>Trebuchet MS</vt:lpstr>
      <vt:lpstr>Wingdings</vt:lpstr>
      <vt:lpstr>Wingdings 3</vt:lpstr>
      <vt:lpstr>Аспект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Заняття на свіжому повітрі  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Використані джерела: «Як створити внутрішню систему забезпечення якості освіти»: Порадник для директора закладу дошкільної освіти. Упорядники – Ніна Омельяненко; Вікторія Третяк; Олена Філоненко, Ганна Мозирко; Юлія Карась.;  «Середовище, що належить дітям»: порадник для педагогів закладів дошкільної освіти. Упорядковано: Наталія Софій, Юлія Найда. Схвалено ДНУ «Інститут модернізації змісту освіти» для використання у дошкільних навчальних закладах (протокол № 6 від 24 грудня 2019 року)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172</cp:revision>
  <dcterms:created xsi:type="dcterms:W3CDTF">2021-11-02T12:06:25Z</dcterms:created>
  <dcterms:modified xsi:type="dcterms:W3CDTF">2024-04-01T10:59:44Z</dcterms:modified>
</cp:coreProperties>
</file>